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_rels/slideLayout1.xml.rels" ContentType="application/vnd.openxmlformats-package.relationships+xml"/>
  <Override PartName="/ppt/slideLayouts/slideLayout1.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12.png" ContentType="image/png"/>
  <Override PartName="/ppt/media/image9.png" ContentType="image/png"/>
  <Override PartName="/ppt/media/image13.png" ContentType="image/png"/>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chemeClr val="dk1"/>
                </a:solidFill>
                <a:latin typeface="Calibri"/>
              </a:rPr>
              <a:t>Click to move the slide</a:t>
            </a:r>
            <a:endParaRPr b="0" lang="en-US" sz="1800" spc="-1" strike="noStrike">
              <a:solidFill>
                <a:schemeClr val="dk1"/>
              </a:solidFill>
              <a:latin typeface="Calibri"/>
            </a:endParaRPr>
          </a:p>
        </p:txBody>
      </p:sp>
      <p:sp>
        <p:nvSpPr>
          <p:cNvPr id="3"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4"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5"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6"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7"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C0D0EA81-12A4-4171-AD76-5DAA0B16A16D}"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PlaceHolder 1"/>
          <p:cNvSpPr>
            <a:spLocks noGrp="1"/>
          </p:cNvSpPr>
          <p:nvPr>
            <p:ph type="sldImg"/>
          </p:nvPr>
        </p:nvSpPr>
        <p:spPr>
          <a:xfrm>
            <a:off x="685800" y="1143000"/>
            <a:ext cx="5486040" cy="3085920"/>
          </a:xfrm>
          <a:prstGeom prst="rect">
            <a:avLst/>
          </a:prstGeom>
          <a:ln w="0">
            <a:noFill/>
          </a:ln>
        </p:spPr>
      </p:sp>
      <p:sp>
        <p:nvSpPr>
          <p:cNvPr id="93"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94" name="PlaceHolder 3"/>
          <p:cNvSpPr>
            <a:spLocks noGrp="1"/>
          </p:cNvSpPr>
          <p:nvPr>
            <p:ph type="sldNum" idx="4"/>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B3DB39F9-C0EE-495B-9C24-4BD456247A6A}"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sldImg"/>
          </p:nvPr>
        </p:nvSpPr>
        <p:spPr>
          <a:xfrm>
            <a:off x="685800" y="1143000"/>
            <a:ext cx="5486040" cy="3085920"/>
          </a:xfrm>
          <a:prstGeom prst="rect">
            <a:avLst/>
          </a:prstGeom>
          <a:ln w="0">
            <a:noFill/>
          </a:ln>
        </p:spPr>
      </p:sp>
      <p:sp>
        <p:nvSpPr>
          <p:cNvPr id="12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21" name="PlaceHolder 3"/>
          <p:cNvSpPr>
            <a:spLocks noGrp="1"/>
          </p:cNvSpPr>
          <p:nvPr>
            <p:ph type="sldNum" idx="13"/>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20BB69D2-30C9-4E82-8BC9-7761FF84F808}"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sldImg"/>
          </p:nvPr>
        </p:nvSpPr>
        <p:spPr>
          <a:xfrm>
            <a:off x="685800" y="1143000"/>
            <a:ext cx="5486040" cy="3085920"/>
          </a:xfrm>
          <a:prstGeom prst="rect">
            <a:avLst/>
          </a:prstGeom>
          <a:ln w="0">
            <a:noFill/>
          </a:ln>
        </p:spPr>
      </p:sp>
      <p:sp>
        <p:nvSpPr>
          <p:cNvPr id="9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97" name="PlaceHolder 3"/>
          <p:cNvSpPr>
            <a:spLocks noGrp="1"/>
          </p:cNvSpPr>
          <p:nvPr>
            <p:ph type="sldNum" idx="5"/>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2E821F10-A7F3-4113-B2AE-46031F274B33}"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sldImg"/>
          </p:nvPr>
        </p:nvSpPr>
        <p:spPr>
          <a:xfrm>
            <a:off x="685800" y="1143000"/>
            <a:ext cx="5486040" cy="3085920"/>
          </a:xfrm>
          <a:prstGeom prst="rect">
            <a:avLst/>
          </a:prstGeom>
          <a:ln w="0">
            <a:noFill/>
          </a:ln>
        </p:spPr>
      </p:sp>
      <p:sp>
        <p:nvSpPr>
          <p:cNvPr id="9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0" name="PlaceHolder 3"/>
          <p:cNvSpPr>
            <a:spLocks noGrp="1"/>
          </p:cNvSpPr>
          <p:nvPr>
            <p:ph type="sldNum" idx="6"/>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6192D706-5D25-41AC-A722-1A5B55D8EA01}"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sldImg"/>
          </p:nvPr>
        </p:nvSpPr>
        <p:spPr>
          <a:xfrm>
            <a:off x="685800" y="1143000"/>
            <a:ext cx="5486040" cy="3085920"/>
          </a:xfrm>
          <a:prstGeom prst="rect">
            <a:avLst/>
          </a:prstGeom>
          <a:ln w="0">
            <a:noFill/>
          </a:ln>
        </p:spPr>
      </p:sp>
      <p:sp>
        <p:nvSpPr>
          <p:cNvPr id="10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3" name="PlaceHolder 3"/>
          <p:cNvSpPr>
            <a:spLocks noGrp="1"/>
          </p:cNvSpPr>
          <p:nvPr>
            <p:ph type="sldNum" idx="7"/>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77F03086-D8FE-416D-A24B-8CA5618048B6}"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sldImg"/>
          </p:nvPr>
        </p:nvSpPr>
        <p:spPr>
          <a:xfrm>
            <a:off x="685800" y="1143000"/>
            <a:ext cx="5486040" cy="3085920"/>
          </a:xfrm>
          <a:prstGeom prst="rect">
            <a:avLst/>
          </a:prstGeom>
          <a:ln w="0">
            <a:noFill/>
          </a:ln>
        </p:spPr>
      </p:sp>
      <p:sp>
        <p:nvSpPr>
          <p:cNvPr id="10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6" name="PlaceHolder 3"/>
          <p:cNvSpPr>
            <a:spLocks noGrp="1"/>
          </p:cNvSpPr>
          <p:nvPr>
            <p:ph type="sldNum" idx="8"/>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FDD89776-F1C9-4C0E-BBDF-17263741AB36}"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sldImg"/>
          </p:nvPr>
        </p:nvSpPr>
        <p:spPr>
          <a:xfrm>
            <a:off x="685800" y="1143000"/>
            <a:ext cx="5486040" cy="3085920"/>
          </a:xfrm>
          <a:prstGeom prst="rect">
            <a:avLst/>
          </a:prstGeom>
          <a:ln w="0">
            <a:noFill/>
          </a:ln>
        </p:spPr>
      </p:sp>
      <p:sp>
        <p:nvSpPr>
          <p:cNvPr id="10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09" name="PlaceHolder 3"/>
          <p:cNvSpPr>
            <a:spLocks noGrp="1"/>
          </p:cNvSpPr>
          <p:nvPr>
            <p:ph type="sldNum" idx="9"/>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404A0846-94E2-43F5-BF25-8DAAB8398755}"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PlaceHolder 1"/>
          <p:cNvSpPr>
            <a:spLocks noGrp="1"/>
          </p:cNvSpPr>
          <p:nvPr>
            <p:ph type="sldImg"/>
          </p:nvPr>
        </p:nvSpPr>
        <p:spPr>
          <a:xfrm>
            <a:off x="685800" y="1143000"/>
            <a:ext cx="5486040" cy="3085920"/>
          </a:xfrm>
          <a:prstGeom prst="rect">
            <a:avLst/>
          </a:prstGeom>
          <a:ln w="0">
            <a:noFill/>
          </a:ln>
        </p:spPr>
      </p:sp>
      <p:sp>
        <p:nvSpPr>
          <p:cNvPr id="111"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12" name="PlaceHolder 3"/>
          <p:cNvSpPr>
            <a:spLocks noGrp="1"/>
          </p:cNvSpPr>
          <p:nvPr>
            <p:ph type="sldNum" idx="10"/>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B65726E5-D894-488B-A03A-FCDC9F899B0F}"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sldImg"/>
          </p:nvPr>
        </p:nvSpPr>
        <p:spPr>
          <a:xfrm>
            <a:off x="685800" y="1143000"/>
            <a:ext cx="5486040" cy="3085920"/>
          </a:xfrm>
          <a:prstGeom prst="rect">
            <a:avLst/>
          </a:prstGeom>
          <a:ln w="0">
            <a:noFill/>
          </a:ln>
        </p:spPr>
      </p:sp>
      <p:sp>
        <p:nvSpPr>
          <p:cNvPr id="114"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15" name="PlaceHolder 3"/>
          <p:cNvSpPr>
            <a:spLocks noGrp="1"/>
          </p:cNvSpPr>
          <p:nvPr>
            <p:ph type="sldNum" idx="11"/>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D32865DE-3B39-45E3-BA71-9CE2FDEC3589}"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sldImg"/>
          </p:nvPr>
        </p:nvSpPr>
        <p:spPr>
          <a:xfrm>
            <a:off x="685800" y="1143000"/>
            <a:ext cx="5486040" cy="3085920"/>
          </a:xfrm>
          <a:prstGeom prst="rect">
            <a:avLst/>
          </a:prstGeom>
          <a:ln w="0">
            <a:noFill/>
          </a:ln>
        </p:spPr>
      </p:sp>
      <p:sp>
        <p:nvSpPr>
          <p:cNvPr id="11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118" name="PlaceHolder 3"/>
          <p:cNvSpPr>
            <a:spLocks noGrp="1"/>
          </p:cNvSpPr>
          <p:nvPr>
            <p:ph type="sldNum" idx="12"/>
          </p:nvPr>
        </p:nvSpPr>
        <p:spPr>
          <a:xfrm>
            <a:off x="3884760" y="8685360"/>
            <a:ext cx="2971440" cy="458280"/>
          </a:xfrm>
          <a:prstGeom prst="rect">
            <a:avLst/>
          </a:prstGeom>
          <a:noFill/>
          <a:ln w="0">
            <a:noFill/>
          </a:ln>
        </p:spPr>
        <p:txBody>
          <a:bodyPr lIns="91440" rIns="91440" tIns="45720" bIns="45720" anchor="b">
            <a:noAutofit/>
          </a:bodyPr>
          <a:lstStyle>
            <a:lvl1pPr indent="0" algn="r" defTabSz="914400">
              <a:lnSpc>
                <a:spcPct val="100000"/>
              </a:lnSpc>
              <a:buNone/>
              <a:defRPr b="0" lang="en-US" sz="1200" spc="-1" strike="noStrike">
                <a:solidFill>
                  <a:schemeClr val="dk1"/>
                </a:solidFill>
                <a:latin typeface="+mn-lt"/>
                <a:ea typeface="+mn-ea"/>
              </a:defRPr>
            </a:lvl1pPr>
          </a:lstStyle>
          <a:p>
            <a:pPr indent="0" algn="r" defTabSz="914400">
              <a:lnSpc>
                <a:spcPct val="100000"/>
              </a:lnSpc>
              <a:buNone/>
            </a:pPr>
            <a:fld id="{D8D97D6E-A157-477D-9286-063784D2779C}" type="slidenum">
              <a:rPr b="0" lang="en-US" sz="1200" spc="-1" strike="noStrike">
                <a:solidFill>
                  <a:schemeClr val="dk1"/>
                </a:solidFill>
                <a:latin typeface="+mn-lt"/>
                <a:ea typeface="+mn-ea"/>
              </a:rPr>
              <a:t>&lt;number&gt;</a:t>
            </a:fld>
            <a:endParaRPr b="0" lang="en-U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buNone/>
            </a:pPr>
            <a:r>
              <a:rPr b="0" lang="en-US" sz="1800" spc="-1" strike="noStrike">
                <a:solidFill>
                  <a:schemeClr val="dk1"/>
                </a:solidFill>
                <a:latin typeface="Calibri"/>
              </a:rPr>
              <a:t>Click to edit the title text format</a:t>
            </a:r>
            <a:endParaRPr b="0" lang="en-US" sz="1800" spc="-1" strike="noStrike">
              <a:solidFill>
                <a:schemeClr val="dk1"/>
              </a:solidFill>
              <a:latin typeface="Calibri"/>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Calibri"/>
              </a:rPr>
              <a:t>Second Outline Level</a:t>
            </a:r>
            <a:endParaRPr b="0" lang="en-US" sz="2400" spc="-1" strike="noStrike">
              <a:solidFill>
                <a:schemeClr val="dk1"/>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Calibri"/>
              </a:rPr>
              <a:t>Third Outline Level</a:t>
            </a:r>
            <a:endParaRPr b="0" lang="en-US" sz="2000" spc="-1" strike="noStrike">
              <a:solidFill>
                <a:schemeClr val="dk1"/>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Calibri"/>
              </a:rPr>
              <a:t>Fourth Outline Level</a:t>
            </a:r>
            <a:endParaRPr b="0" lang="en-US" sz="2000" spc="-1" strike="noStrike">
              <a:solidFill>
                <a:schemeClr val="dk1"/>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3.png"/><Relationship Id="rId3" Type="http://schemas.openxmlformats.org/officeDocument/2006/relationships/slideLayout" Target="../slideLayouts/slideLayout1.xml"/><Relationship Id="rId4" Type="http://schemas.openxmlformats.org/officeDocument/2006/relationships/notesSlide" Target="../notesSlides/notesSlide10.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hyperlink" Target="https://gamma.app" TargetMode="External"/><Relationship Id="rId4" Type="http://schemas.openxmlformats.org/officeDocument/2006/relationships/image" Target="../media/image5.png"/><Relationship Id="rId5" Type="http://schemas.openxmlformats.org/officeDocument/2006/relationships/slideLayout" Target="../slideLayouts/slideLayout1.xml"/><Relationship Id="rId6"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7.png"/><Relationship Id="rId3" Type="http://schemas.openxmlformats.org/officeDocument/2006/relationships/image" Target="../media/image7.png"/><Relationship Id="rId4" Type="http://schemas.openxmlformats.org/officeDocument/2006/relationships/image" Target="../media/image7.png"/><Relationship Id="rId5" Type="http://schemas.openxmlformats.org/officeDocument/2006/relationships/slideLayout" Target="../slideLayouts/slideLayout1.xml"/><Relationship Id="rId6"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slideLayout" Target="../slideLayouts/slideLayout1.xml"/><Relationship Id="rId6"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1.png"/><Relationship Id="rId3" Type="http://schemas.openxmlformats.org/officeDocument/2006/relationships/slideLayout" Target="../slideLayouts/slideLayout1.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 name="Image 0" descr="preencoded.png"/>
          <p:cNvPicPr/>
          <p:nvPr/>
        </p:nvPicPr>
        <p:blipFill>
          <a:blip r:embed="rId1"/>
          <a:stretch/>
        </p:blipFill>
        <p:spPr>
          <a:xfrm>
            <a:off x="0" y="0"/>
            <a:ext cx="14630040" cy="8229240"/>
          </a:xfrm>
          <a:prstGeom prst="rect">
            <a:avLst/>
          </a:prstGeom>
          <a:ln w="0">
            <a:noFill/>
          </a:ln>
        </p:spPr>
      </p:pic>
      <p:sp>
        <p:nvSpPr>
          <p:cNvPr id="9"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10" name="Image 1" descr="preencoded.png"/>
          <p:cNvPicPr/>
          <p:nvPr/>
        </p:nvPicPr>
        <p:blipFill>
          <a:blip r:embed="rId2"/>
          <a:stretch/>
        </p:blipFill>
        <p:spPr>
          <a:xfrm>
            <a:off x="9144000" y="0"/>
            <a:ext cx="5486040" cy="8229240"/>
          </a:xfrm>
          <a:prstGeom prst="rect">
            <a:avLst/>
          </a:prstGeom>
          <a:ln w="0">
            <a:noFill/>
          </a:ln>
        </p:spPr>
      </p:pic>
      <p:sp>
        <p:nvSpPr>
          <p:cNvPr id="11" name="Text 1"/>
          <p:cNvSpPr/>
          <p:nvPr/>
        </p:nvSpPr>
        <p:spPr>
          <a:xfrm>
            <a:off x="523800" y="266400"/>
            <a:ext cx="7477200" cy="2705400"/>
          </a:xfrm>
          <a:prstGeom prst="rect">
            <a:avLst/>
          </a:prstGeom>
          <a:noFill/>
          <a:ln w="0">
            <a:noFill/>
          </a:ln>
        </p:spPr>
        <p:style>
          <a:lnRef idx="0"/>
          <a:fillRef idx="0"/>
          <a:effectRef idx="0"/>
          <a:fontRef idx="minor"/>
        </p:style>
        <p:txBody>
          <a:bodyPr lIns="90000" rIns="90000" tIns="45000" bIns="45000" anchor="t">
            <a:noAutofit/>
          </a:bodyPr>
          <a:p>
            <a:pPr defTabSz="914400">
              <a:lnSpc>
                <a:spcPts val="7101"/>
              </a:lnSpc>
              <a:tabLst>
                <a:tab algn="l" pos="0"/>
              </a:tabLst>
            </a:pPr>
            <a:r>
              <a:rPr b="1" lang="en-US" sz="5680" spc="-114" strike="noStrike">
                <a:solidFill>
                  <a:srgbClr val="ff75d3"/>
                </a:solidFill>
                <a:latin typeface="adonis-web"/>
                <a:ea typeface="adonis-web"/>
              </a:rPr>
              <a:t>The Need for an Automotive Diagnostic Assistant</a:t>
            </a:r>
            <a:endParaRPr b="0" lang="en-US" sz="5680" spc="-1" strike="noStrike">
              <a:solidFill>
                <a:srgbClr val="000000"/>
              </a:solidFill>
              <a:latin typeface="Arial"/>
            </a:endParaRPr>
          </a:p>
        </p:txBody>
      </p:sp>
      <p:sp>
        <p:nvSpPr>
          <p:cNvPr id="12" name="Text 2"/>
          <p:cNvSpPr/>
          <p:nvPr/>
        </p:nvSpPr>
        <p:spPr>
          <a:xfrm>
            <a:off x="833040" y="4481640"/>
            <a:ext cx="747720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As the complexity of modern vehicles continues to grow, there is an urgent need for a powerful diagnostic tool that can quickly and accurately identify issues, recommend solutions, and guide mechanics through the repair process. An automotive diagnostic assistant powered by AI could revolutionize the way we maintain and repair our cars.</a:t>
            </a:r>
            <a:endParaRPr b="0" lang="en-US" sz="1750" spc="-1" strike="noStrike">
              <a:solidFill>
                <a:srgbClr val="000000"/>
              </a:solidFill>
              <a:latin typeface="Arial"/>
            </a:endParaRPr>
          </a:p>
        </p:txBody>
      </p:sp>
      <p:sp>
        <p:nvSpPr>
          <p:cNvPr id="13" name="Shape 3"/>
          <p:cNvSpPr/>
          <p:nvPr/>
        </p:nvSpPr>
        <p:spPr>
          <a:xfrm>
            <a:off x="833040" y="6414480"/>
            <a:ext cx="354960" cy="354960"/>
          </a:xfrm>
          <a:prstGeom prst="roundRect">
            <a:avLst>
              <a:gd name="adj" fmla="val 25726039"/>
            </a:avLst>
          </a:prstGeom>
          <a:noFill/>
          <a:ln w="7620">
            <a:solidFill>
              <a:srgbClr val="ffffff"/>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9" name="Image 0" descr="preencoded.png"/>
          <p:cNvPicPr/>
          <p:nvPr/>
        </p:nvPicPr>
        <p:blipFill>
          <a:blip r:embed="rId1"/>
          <a:stretch/>
        </p:blipFill>
        <p:spPr>
          <a:xfrm>
            <a:off x="0" y="0"/>
            <a:ext cx="14630040" cy="8229240"/>
          </a:xfrm>
          <a:prstGeom prst="rect">
            <a:avLst/>
          </a:prstGeom>
          <a:ln w="0">
            <a:noFill/>
          </a:ln>
        </p:spPr>
      </p:pic>
      <p:sp>
        <p:nvSpPr>
          <p:cNvPr id="80"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81" name="Image 1" descr="preencoded.png"/>
          <p:cNvPicPr/>
          <p:nvPr/>
        </p:nvPicPr>
        <p:blipFill>
          <a:blip r:embed="rId2"/>
          <a:stretch/>
        </p:blipFill>
        <p:spPr>
          <a:xfrm>
            <a:off x="0" y="0"/>
            <a:ext cx="3657240" cy="8229240"/>
          </a:xfrm>
          <a:prstGeom prst="rect">
            <a:avLst/>
          </a:prstGeom>
          <a:ln w="0">
            <a:noFill/>
          </a:ln>
        </p:spPr>
      </p:pic>
      <p:sp>
        <p:nvSpPr>
          <p:cNvPr id="82" name="Text 1"/>
          <p:cNvSpPr/>
          <p:nvPr/>
        </p:nvSpPr>
        <p:spPr>
          <a:xfrm>
            <a:off x="4490640" y="1640520"/>
            <a:ext cx="9306000" cy="1306440"/>
          </a:xfrm>
          <a:prstGeom prst="rect">
            <a:avLst/>
          </a:prstGeom>
          <a:noFill/>
          <a:ln w="0">
            <a:noFill/>
          </a:ln>
        </p:spPr>
        <p:style>
          <a:lnRef idx="0"/>
          <a:fillRef idx="0"/>
          <a:effectRef idx="0"/>
          <a:fontRef idx="minor"/>
        </p:style>
        <p:txBody>
          <a:bodyPr lIns="90000" rIns="90000" tIns="45000" bIns="45000" anchor="t">
            <a:noAutofit/>
          </a:bodyPr>
          <a:p>
            <a:pPr defTabSz="914400">
              <a:lnSpc>
                <a:spcPts val="5145"/>
              </a:lnSpc>
              <a:tabLst>
                <a:tab algn="l" pos="0"/>
              </a:tabLst>
            </a:pPr>
            <a:r>
              <a:rPr b="1" lang="en-US" sz="4120" spc="-83" strike="noStrike">
                <a:solidFill>
                  <a:srgbClr val="ff75d3"/>
                </a:solidFill>
                <a:latin typeface="adonis-web"/>
                <a:ea typeface="adonis-web"/>
              </a:rPr>
              <a:t>Benefits: Reduced Downtime and Repair Costs</a:t>
            </a:r>
            <a:endParaRPr b="0" lang="en-US" sz="4120" spc="-1" strike="noStrike">
              <a:solidFill>
                <a:srgbClr val="000000"/>
              </a:solidFill>
              <a:latin typeface="Arial"/>
            </a:endParaRPr>
          </a:p>
        </p:txBody>
      </p:sp>
      <p:sp>
        <p:nvSpPr>
          <p:cNvPr id="83" name="Shape 2"/>
          <p:cNvSpPr/>
          <p:nvPr/>
        </p:nvSpPr>
        <p:spPr>
          <a:xfrm>
            <a:off x="4490640" y="3530520"/>
            <a:ext cx="388440" cy="388440"/>
          </a:xfrm>
          <a:prstGeom prst="roundRect">
            <a:avLst>
              <a:gd name="adj" fmla="val 25722"/>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4" name="Text 3"/>
          <p:cNvSpPr/>
          <p:nvPr/>
        </p:nvSpPr>
        <p:spPr>
          <a:xfrm>
            <a:off x="5101560" y="353052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Faster Diagnostics</a:t>
            </a:r>
            <a:endParaRPr b="0" lang="en-US" sz="2060" spc="-1" strike="noStrike">
              <a:solidFill>
                <a:srgbClr val="000000"/>
              </a:solidFill>
              <a:latin typeface="Arial"/>
            </a:endParaRPr>
          </a:p>
        </p:txBody>
      </p:sp>
      <p:sp>
        <p:nvSpPr>
          <p:cNvPr id="85" name="Text 4"/>
          <p:cNvSpPr/>
          <p:nvPr/>
        </p:nvSpPr>
        <p:spPr>
          <a:xfrm>
            <a:off x="5101560" y="3990600"/>
            <a:ext cx="393084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assistant's data analysis capabilities allow for quicker identification of issues, reducing vehicle downtime.</a:t>
            </a:r>
            <a:endParaRPr b="0" lang="en-US" sz="1750" spc="-1" strike="noStrike">
              <a:solidFill>
                <a:srgbClr val="000000"/>
              </a:solidFill>
              <a:latin typeface="Arial"/>
            </a:endParaRPr>
          </a:p>
        </p:txBody>
      </p:sp>
      <p:sp>
        <p:nvSpPr>
          <p:cNvPr id="86" name="Shape 5"/>
          <p:cNvSpPr/>
          <p:nvPr/>
        </p:nvSpPr>
        <p:spPr>
          <a:xfrm>
            <a:off x="9255240" y="3530520"/>
            <a:ext cx="388440" cy="388440"/>
          </a:xfrm>
          <a:prstGeom prst="roundRect">
            <a:avLst>
              <a:gd name="adj" fmla="val 25722"/>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7" name="Text 6"/>
          <p:cNvSpPr/>
          <p:nvPr/>
        </p:nvSpPr>
        <p:spPr>
          <a:xfrm>
            <a:off x="9866160" y="353052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Targeted Repairs</a:t>
            </a:r>
            <a:endParaRPr b="0" lang="en-US" sz="2060" spc="-1" strike="noStrike">
              <a:solidFill>
                <a:srgbClr val="000000"/>
              </a:solidFill>
              <a:latin typeface="Arial"/>
            </a:endParaRPr>
          </a:p>
        </p:txBody>
      </p:sp>
      <p:sp>
        <p:nvSpPr>
          <p:cNvPr id="88" name="Text 7"/>
          <p:cNvSpPr/>
          <p:nvPr/>
        </p:nvSpPr>
        <p:spPr>
          <a:xfrm>
            <a:off x="9866160" y="3990600"/>
            <a:ext cx="393084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With accurate fault diagnosis, the assistant guides mechanics to the root cause, minimizing unnecessary part replacements.</a:t>
            </a:r>
            <a:endParaRPr b="0" lang="en-US" sz="1750" spc="-1" strike="noStrike">
              <a:solidFill>
                <a:srgbClr val="000000"/>
              </a:solidFill>
              <a:latin typeface="Arial"/>
            </a:endParaRPr>
          </a:p>
        </p:txBody>
      </p:sp>
      <p:sp>
        <p:nvSpPr>
          <p:cNvPr id="89" name="Shape 8"/>
          <p:cNvSpPr/>
          <p:nvPr/>
        </p:nvSpPr>
        <p:spPr>
          <a:xfrm>
            <a:off x="4490640" y="5462640"/>
            <a:ext cx="388440" cy="388440"/>
          </a:xfrm>
          <a:prstGeom prst="roundRect">
            <a:avLst>
              <a:gd name="adj" fmla="val 25722"/>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0" name="Text 9"/>
          <p:cNvSpPr/>
          <p:nvPr/>
        </p:nvSpPr>
        <p:spPr>
          <a:xfrm>
            <a:off x="5101560" y="5462640"/>
            <a:ext cx="284148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Preventative Maintenance</a:t>
            </a:r>
            <a:endParaRPr b="0" lang="en-US" sz="2060" spc="-1" strike="noStrike">
              <a:solidFill>
                <a:srgbClr val="000000"/>
              </a:solidFill>
              <a:latin typeface="Arial"/>
            </a:endParaRPr>
          </a:p>
        </p:txBody>
      </p:sp>
      <p:sp>
        <p:nvSpPr>
          <p:cNvPr id="91" name="Text 10"/>
          <p:cNvSpPr/>
          <p:nvPr/>
        </p:nvSpPr>
        <p:spPr>
          <a:xfrm>
            <a:off x="5101560" y="5922360"/>
            <a:ext cx="8695080" cy="66600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assistant's monitoring features can detect issues early, enabling preventative maintenance and avoiding more costly repairs.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 name="Image 0" descr="preencoded.png"/>
          <p:cNvPicPr/>
          <p:nvPr/>
        </p:nvPicPr>
        <p:blipFill>
          <a:blip r:embed="rId1"/>
          <a:stretch/>
        </p:blipFill>
        <p:spPr>
          <a:xfrm>
            <a:off x="0" y="0"/>
            <a:ext cx="14630040" cy="8229240"/>
          </a:xfrm>
          <a:prstGeom prst="rect">
            <a:avLst/>
          </a:prstGeom>
          <a:ln w="0">
            <a:noFill/>
          </a:ln>
        </p:spPr>
      </p:pic>
      <p:sp>
        <p:nvSpPr>
          <p:cNvPr id="15"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16" name="Image 1" descr="preencoded.png"/>
          <p:cNvPicPr/>
          <p:nvPr/>
        </p:nvPicPr>
        <p:blipFill>
          <a:blip r:embed="rId2"/>
          <a:stretch/>
        </p:blipFill>
        <p:spPr>
          <a:xfrm>
            <a:off x="9144000" y="0"/>
            <a:ext cx="5486040" cy="8229240"/>
          </a:xfrm>
          <a:prstGeom prst="rect">
            <a:avLst/>
          </a:prstGeom>
          <a:ln w="0">
            <a:noFill/>
          </a:ln>
        </p:spPr>
      </p:pic>
      <p:sp>
        <p:nvSpPr>
          <p:cNvPr id="17" name="Text 1"/>
          <p:cNvSpPr/>
          <p:nvPr/>
        </p:nvSpPr>
        <p:spPr>
          <a:xfrm rot="21586200">
            <a:off x="516600" y="519840"/>
            <a:ext cx="7477200" cy="3607200"/>
          </a:xfrm>
          <a:prstGeom prst="rect">
            <a:avLst/>
          </a:prstGeom>
          <a:noFill/>
          <a:ln w="0">
            <a:noFill/>
          </a:ln>
        </p:spPr>
        <p:style>
          <a:lnRef idx="0"/>
          <a:fillRef idx="0"/>
          <a:effectRef idx="0"/>
          <a:fontRef idx="minor"/>
        </p:style>
        <p:txBody>
          <a:bodyPr lIns="90000" rIns="90000" tIns="45000" bIns="45000" anchor="t">
            <a:noAutofit/>
          </a:bodyPr>
          <a:p>
            <a:pPr defTabSz="914400">
              <a:lnSpc>
                <a:spcPts val="7101"/>
              </a:lnSpc>
              <a:tabLst>
                <a:tab algn="l" pos="0"/>
              </a:tabLst>
            </a:pPr>
            <a:r>
              <a:rPr b="1" lang="en-US" sz="5680" spc="-114" strike="noStrike">
                <a:solidFill>
                  <a:srgbClr val="ff75d3"/>
                </a:solidFill>
                <a:latin typeface="adonis-web"/>
                <a:ea typeface="adonis-web"/>
              </a:rPr>
              <a:t>The problem: Current diagnostic tools are often complex and time-consuming</a:t>
            </a:r>
            <a:endParaRPr b="0" lang="en-US" sz="5680" spc="-1" strike="noStrike">
              <a:solidFill>
                <a:srgbClr val="000000"/>
              </a:solidFill>
              <a:latin typeface="Arial"/>
            </a:endParaRPr>
          </a:p>
        </p:txBody>
      </p:sp>
      <p:sp>
        <p:nvSpPr>
          <p:cNvPr id="18" name="Text 2"/>
          <p:cNvSpPr/>
          <p:nvPr/>
        </p:nvSpPr>
        <p:spPr>
          <a:xfrm>
            <a:off x="523800" y="6172200"/>
            <a:ext cx="7477200" cy="133272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Existing automotive diagnostic tools can be overly complicated, requiring extensive training and technical expertise to operate effectively. The time-consuming nature of these tools often leads to delays in identifying and resolving vehicle issues, frustrating both mechanics and car owners.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 name="Image 0" descr="preencoded.png"/>
          <p:cNvPicPr/>
          <p:nvPr/>
        </p:nvPicPr>
        <p:blipFill>
          <a:blip r:embed="rId1"/>
          <a:stretch/>
        </p:blipFill>
        <p:spPr>
          <a:xfrm>
            <a:off x="0" y="0"/>
            <a:ext cx="14630040" cy="8229240"/>
          </a:xfrm>
          <a:prstGeom prst="rect">
            <a:avLst/>
          </a:prstGeom>
          <a:ln w="0">
            <a:noFill/>
          </a:ln>
        </p:spPr>
      </p:pic>
      <p:sp>
        <p:nvSpPr>
          <p:cNvPr id="20"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21" name="Image 1" descr="preencoded.png"/>
          <p:cNvPicPr/>
          <p:nvPr/>
        </p:nvPicPr>
        <p:blipFill>
          <a:blip r:embed="rId2"/>
          <a:stretch/>
        </p:blipFill>
        <p:spPr>
          <a:xfrm>
            <a:off x="9144000" y="0"/>
            <a:ext cx="5486040" cy="8229240"/>
          </a:xfrm>
          <a:prstGeom prst="rect">
            <a:avLst/>
          </a:prstGeom>
          <a:ln w="0">
            <a:noFill/>
          </a:ln>
        </p:spPr>
      </p:pic>
      <p:sp>
        <p:nvSpPr>
          <p:cNvPr id="22" name="Text 1"/>
          <p:cNvSpPr/>
          <p:nvPr/>
        </p:nvSpPr>
        <p:spPr>
          <a:xfrm>
            <a:off x="685800" y="1180800"/>
            <a:ext cx="7477200" cy="2705400"/>
          </a:xfrm>
          <a:prstGeom prst="rect">
            <a:avLst/>
          </a:prstGeom>
          <a:noFill/>
          <a:ln w="0">
            <a:noFill/>
          </a:ln>
        </p:spPr>
        <p:style>
          <a:lnRef idx="0"/>
          <a:fillRef idx="0"/>
          <a:effectRef idx="0"/>
          <a:fontRef idx="minor"/>
        </p:style>
        <p:txBody>
          <a:bodyPr lIns="90000" rIns="90000" tIns="45000" bIns="45000" anchor="t">
            <a:noAutofit/>
          </a:bodyPr>
          <a:p>
            <a:pPr defTabSz="914400">
              <a:lnSpc>
                <a:spcPts val="7101"/>
              </a:lnSpc>
              <a:tabLst>
                <a:tab algn="l" pos="0"/>
              </a:tabLst>
            </a:pPr>
            <a:r>
              <a:rPr b="1" lang="en-US" sz="5680" spc="-114" strike="noStrike">
                <a:solidFill>
                  <a:srgbClr val="ff75d3"/>
                </a:solidFill>
                <a:latin typeface="adonis-web"/>
                <a:ea typeface="adonis-web"/>
              </a:rPr>
              <a:t>The Solution: A Python-based Diagnostic Assistant</a:t>
            </a:r>
            <a:endParaRPr b="0" lang="en-US" sz="5680" spc="-1" strike="noStrike">
              <a:solidFill>
                <a:srgbClr val="000000"/>
              </a:solidFill>
              <a:latin typeface="Arial"/>
            </a:endParaRPr>
          </a:p>
        </p:txBody>
      </p:sp>
      <p:sp>
        <p:nvSpPr>
          <p:cNvPr id="23" name="Text 2"/>
          <p:cNvSpPr/>
          <p:nvPr/>
        </p:nvSpPr>
        <p:spPr>
          <a:xfrm>
            <a:off x="685800" y="6172200"/>
            <a:ext cx="7624440" cy="1281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To address the challenges of current automotive diagnostic tools, we propose a Python-based diagnostic assistant that leverages advanced data analysis and machine learning algorithms to provide faster, more accurate, and user-friendly diagnoses.</a:t>
            </a:r>
            <a:endParaRPr b="0" lang="en-US" sz="1750" spc="-1" strike="noStrike">
              <a:solidFill>
                <a:srgbClr val="000000"/>
              </a:solidFill>
              <a:latin typeface="Arial"/>
            </a:endParaRPr>
          </a:p>
        </p:txBody>
      </p:sp>
      <p:pic>
        <p:nvPicPr>
          <p:cNvPr id="24" name="Image 2" descr="preencoded.png">
            <a:hlinkClick r:id="rId3"/>
          </p:cNvPr>
          <p:cNvPicPr/>
          <p:nvPr/>
        </p:nvPicPr>
        <p:blipFill>
          <a:blip r:embed="rId4"/>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 name="Image 0" descr="preencoded.png"/>
          <p:cNvPicPr/>
          <p:nvPr/>
        </p:nvPicPr>
        <p:blipFill>
          <a:blip r:embed="rId1"/>
          <a:stretch/>
        </p:blipFill>
        <p:spPr>
          <a:xfrm>
            <a:off x="0" y="0"/>
            <a:ext cx="14630040" cy="8229240"/>
          </a:xfrm>
          <a:prstGeom prst="rect">
            <a:avLst/>
          </a:prstGeom>
          <a:ln w="0">
            <a:noFill/>
          </a:ln>
        </p:spPr>
      </p:pic>
      <p:sp>
        <p:nvSpPr>
          <p:cNvPr id="26"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27" name="Image 1" descr="preencoded.png"/>
          <p:cNvPicPr/>
          <p:nvPr/>
        </p:nvPicPr>
        <p:blipFill>
          <a:blip r:embed="rId2"/>
          <a:stretch/>
        </p:blipFill>
        <p:spPr>
          <a:xfrm>
            <a:off x="9144000" y="0"/>
            <a:ext cx="5486040" cy="8229240"/>
          </a:xfrm>
          <a:prstGeom prst="rect">
            <a:avLst/>
          </a:prstGeom>
          <a:ln w="0">
            <a:noFill/>
          </a:ln>
        </p:spPr>
      </p:pic>
      <p:sp>
        <p:nvSpPr>
          <p:cNvPr id="28" name="Text 1"/>
          <p:cNvSpPr/>
          <p:nvPr/>
        </p:nvSpPr>
        <p:spPr>
          <a:xfrm>
            <a:off x="833040" y="2997360"/>
            <a:ext cx="7214400" cy="901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7101"/>
              </a:lnSpc>
              <a:tabLst>
                <a:tab algn="l" pos="0"/>
              </a:tabLst>
            </a:pPr>
            <a:r>
              <a:rPr b="1" lang="en-US" sz="5680" spc="-114" strike="noStrike">
                <a:solidFill>
                  <a:srgbClr val="ff75d3"/>
                </a:solidFill>
                <a:latin typeface="adonis-web"/>
                <a:ea typeface="adonis-web"/>
              </a:rPr>
              <a:t>Key Features</a:t>
            </a:r>
            <a:endParaRPr b="0" lang="en-US" sz="5680" spc="-1" strike="noStrike">
              <a:solidFill>
                <a:srgbClr val="000000"/>
              </a:solidFill>
              <a:latin typeface="Arial"/>
            </a:endParaRPr>
          </a:p>
        </p:txBody>
      </p:sp>
      <p:sp>
        <p:nvSpPr>
          <p:cNvPr id="29" name="Text 2"/>
          <p:cNvSpPr/>
          <p:nvPr/>
        </p:nvSpPr>
        <p:spPr>
          <a:xfrm>
            <a:off x="833040" y="4232520"/>
            <a:ext cx="747720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automotive diagnostic assistant leverages advanced technologies to provide a comprehensive suite of features that streamline the diagnostic process and empower mechanics and car owners alike.</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 name="Image 0" descr="preencoded.png"/>
          <p:cNvPicPr/>
          <p:nvPr/>
        </p:nvPicPr>
        <p:blipFill>
          <a:blip r:embed="rId1"/>
          <a:stretch/>
        </p:blipFill>
        <p:spPr>
          <a:xfrm>
            <a:off x="0" y="0"/>
            <a:ext cx="14630040" cy="8229240"/>
          </a:xfrm>
          <a:prstGeom prst="rect">
            <a:avLst/>
          </a:prstGeom>
          <a:ln w="0">
            <a:noFill/>
          </a:ln>
        </p:spPr>
      </p:pic>
      <p:sp>
        <p:nvSpPr>
          <p:cNvPr id="31"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32" name="Text 1"/>
          <p:cNvSpPr/>
          <p:nvPr/>
        </p:nvSpPr>
        <p:spPr>
          <a:xfrm>
            <a:off x="2348280" y="2469240"/>
            <a:ext cx="6154200" cy="65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45"/>
              </a:lnSpc>
              <a:tabLst>
                <a:tab algn="l" pos="0"/>
              </a:tabLst>
            </a:pPr>
            <a:r>
              <a:rPr b="1" lang="en-US" sz="4120" spc="-83" strike="noStrike">
                <a:solidFill>
                  <a:srgbClr val="ff75d3"/>
                </a:solidFill>
                <a:latin typeface="adonis-web"/>
                <a:ea typeface="adonis-web"/>
              </a:rPr>
              <a:t>Data Collection and Analysis</a:t>
            </a:r>
            <a:endParaRPr b="0" lang="en-US" sz="4120" spc="-1" strike="noStrike">
              <a:solidFill>
                <a:srgbClr val="000000"/>
              </a:solidFill>
              <a:latin typeface="Arial"/>
            </a:endParaRPr>
          </a:p>
        </p:txBody>
      </p:sp>
      <p:sp>
        <p:nvSpPr>
          <p:cNvPr id="33" name="Text 2"/>
          <p:cNvSpPr/>
          <p:nvPr/>
        </p:nvSpPr>
        <p:spPr>
          <a:xfrm>
            <a:off x="2348280" y="3678120"/>
            <a:ext cx="340596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ff75d3"/>
                </a:solidFill>
                <a:latin typeface="adonis-web"/>
                <a:ea typeface="adonis-web"/>
              </a:rPr>
              <a:t>Comprehensive Data Collection</a:t>
            </a:r>
            <a:endParaRPr b="0" lang="en-US" sz="2060" spc="-1" strike="noStrike">
              <a:solidFill>
                <a:srgbClr val="000000"/>
              </a:solidFill>
              <a:latin typeface="Arial"/>
            </a:endParaRPr>
          </a:p>
        </p:txBody>
      </p:sp>
      <p:sp>
        <p:nvSpPr>
          <p:cNvPr id="34" name="Text 3"/>
          <p:cNvSpPr/>
          <p:nvPr/>
        </p:nvSpPr>
        <p:spPr>
          <a:xfrm>
            <a:off x="2348280" y="4227120"/>
            <a:ext cx="4695480" cy="133272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assistant collects a wide range of diagnostic data from the vehicle's on-board systems, including sensor readings, error codes, and maintenance history.</a:t>
            </a:r>
            <a:endParaRPr b="0" lang="en-US" sz="1750" spc="-1" strike="noStrike">
              <a:solidFill>
                <a:srgbClr val="000000"/>
              </a:solidFill>
              <a:latin typeface="Arial"/>
            </a:endParaRPr>
          </a:p>
        </p:txBody>
      </p:sp>
      <p:sp>
        <p:nvSpPr>
          <p:cNvPr id="35" name="Text 4"/>
          <p:cNvSpPr/>
          <p:nvPr/>
        </p:nvSpPr>
        <p:spPr>
          <a:xfrm>
            <a:off x="7593840" y="367812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ff75d3"/>
                </a:solidFill>
                <a:latin typeface="adonis-web"/>
                <a:ea typeface="adonis-web"/>
              </a:rPr>
              <a:t>Advanced Analytics</a:t>
            </a:r>
            <a:endParaRPr b="0" lang="en-US" sz="2060" spc="-1" strike="noStrike">
              <a:solidFill>
                <a:srgbClr val="000000"/>
              </a:solidFill>
              <a:latin typeface="Arial"/>
            </a:endParaRPr>
          </a:p>
        </p:txBody>
      </p:sp>
      <p:sp>
        <p:nvSpPr>
          <p:cNvPr id="36" name="Text 5"/>
          <p:cNvSpPr/>
          <p:nvPr/>
        </p:nvSpPr>
        <p:spPr>
          <a:xfrm>
            <a:off x="7593840" y="4227120"/>
            <a:ext cx="4695480" cy="133272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Using machine learning algorithms, the assistant analyzes the collected data to identify patterns, pinpoint issues, and provide tailored recommendations for repair and maintenance.</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7" name="Image 0" descr="preencoded.png"/>
          <p:cNvPicPr/>
          <p:nvPr/>
        </p:nvPicPr>
        <p:blipFill>
          <a:blip r:embed="rId1"/>
          <a:stretch/>
        </p:blipFill>
        <p:spPr>
          <a:xfrm>
            <a:off x="0" y="0"/>
            <a:ext cx="14630040" cy="8229240"/>
          </a:xfrm>
          <a:prstGeom prst="rect">
            <a:avLst/>
          </a:prstGeom>
          <a:ln w="0">
            <a:noFill/>
          </a:ln>
        </p:spPr>
      </p:pic>
      <p:sp>
        <p:nvSpPr>
          <p:cNvPr id="38"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39" name="Text 1"/>
          <p:cNvSpPr/>
          <p:nvPr/>
        </p:nvSpPr>
        <p:spPr>
          <a:xfrm>
            <a:off x="2348280" y="2179080"/>
            <a:ext cx="6156000" cy="52236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4116"/>
              </a:lnSpc>
              <a:tabLst>
                <a:tab algn="l" pos="0"/>
              </a:tabLst>
            </a:pPr>
            <a:r>
              <a:rPr b="1" lang="en-US" sz="3290" spc="-66" strike="noStrike">
                <a:solidFill>
                  <a:srgbClr val="ff75d3"/>
                </a:solidFill>
                <a:latin typeface="adonis-web"/>
                <a:ea typeface="adonis-web"/>
              </a:rPr>
              <a:t>Fault diagnosis and troubleshooting</a:t>
            </a:r>
            <a:endParaRPr b="0" lang="en-US" sz="3290" spc="-1" strike="noStrike">
              <a:solidFill>
                <a:srgbClr val="000000"/>
              </a:solidFill>
              <a:latin typeface="Arial"/>
            </a:endParaRPr>
          </a:p>
        </p:txBody>
      </p:sp>
      <p:pic>
        <p:nvPicPr>
          <p:cNvPr id="40" name="Image 1" descr="preencoded.png"/>
          <p:cNvPicPr/>
          <p:nvPr/>
        </p:nvPicPr>
        <p:blipFill>
          <a:blip r:embed="rId2"/>
          <a:stretch/>
        </p:blipFill>
        <p:spPr>
          <a:xfrm>
            <a:off x="2348280" y="3146400"/>
            <a:ext cx="555120" cy="555120"/>
          </a:xfrm>
          <a:prstGeom prst="rect">
            <a:avLst/>
          </a:prstGeom>
          <a:ln w="0">
            <a:noFill/>
          </a:ln>
        </p:spPr>
      </p:pic>
      <p:sp>
        <p:nvSpPr>
          <p:cNvPr id="41" name="Text 2"/>
          <p:cNvSpPr/>
          <p:nvPr/>
        </p:nvSpPr>
        <p:spPr>
          <a:xfrm>
            <a:off x="2348280" y="392400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In-depth Analysis</a:t>
            </a:r>
            <a:endParaRPr b="0" lang="en-US" sz="2060" spc="-1" strike="noStrike">
              <a:solidFill>
                <a:srgbClr val="000000"/>
              </a:solidFill>
              <a:latin typeface="Arial"/>
            </a:endParaRPr>
          </a:p>
        </p:txBody>
      </p:sp>
      <p:sp>
        <p:nvSpPr>
          <p:cNvPr id="42" name="Text 3"/>
          <p:cNvSpPr/>
          <p:nvPr/>
        </p:nvSpPr>
        <p:spPr>
          <a:xfrm>
            <a:off x="2348280" y="4384080"/>
            <a:ext cx="308844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Our diagnostic assistant uses advanced algorithms to deeply analyze sensor data, engine codes, and historical records to identify the root cause of issues.</a:t>
            </a:r>
            <a:endParaRPr b="0" lang="en-US" sz="1750" spc="-1" strike="noStrike">
              <a:solidFill>
                <a:srgbClr val="000000"/>
              </a:solidFill>
              <a:latin typeface="Arial"/>
            </a:endParaRPr>
          </a:p>
        </p:txBody>
      </p:sp>
      <p:pic>
        <p:nvPicPr>
          <p:cNvPr id="43" name="Image 2" descr="preencoded.png"/>
          <p:cNvPicPr/>
          <p:nvPr/>
        </p:nvPicPr>
        <p:blipFill>
          <a:blip r:embed="rId3"/>
          <a:stretch/>
        </p:blipFill>
        <p:spPr>
          <a:xfrm>
            <a:off x="5770440" y="3146400"/>
            <a:ext cx="555120" cy="555120"/>
          </a:xfrm>
          <a:prstGeom prst="rect">
            <a:avLst/>
          </a:prstGeom>
          <a:ln w="0">
            <a:noFill/>
          </a:ln>
        </p:spPr>
      </p:pic>
      <p:sp>
        <p:nvSpPr>
          <p:cNvPr id="44" name="Text 4"/>
          <p:cNvSpPr/>
          <p:nvPr/>
        </p:nvSpPr>
        <p:spPr>
          <a:xfrm>
            <a:off x="5770440" y="3924000"/>
            <a:ext cx="262152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Guided Troubleshooting</a:t>
            </a:r>
            <a:endParaRPr b="0" lang="en-US" sz="2060" spc="-1" strike="noStrike">
              <a:solidFill>
                <a:srgbClr val="000000"/>
              </a:solidFill>
              <a:latin typeface="Arial"/>
            </a:endParaRPr>
          </a:p>
        </p:txBody>
      </p:sp>
      <p:sp>
        <p:nvSpPr>
          <p:cNvPr id="45" name="Text 5"/>
          <p:cNvSpPr/>
          <p:nvPr/>
        </p:nvSpPr>
        <p:spPr>
          <a:xfrm>
            <a:off x="5770440" y="4384080"/>
            <a:ext cx="308844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Step-by-step troubleshooting guides and decision trees help mechanics quickly narrow down problems and implement the right fixes.</a:t>
            </a:r>
            <a:endParaRPr b="0" lang="en-US" sz="1750" spc="-1" strike="noStrike">
              <a:solidFill>
                <a:srgbClr val="000000"/>
              </a:solidFill>
              <a:latin typeface="Arial"/>
            </a:endParaRPr>
          </a:p>
        </p:txBody>
      </p:sp>
      <p:pic>
        <p:nvPicPr>
          <p:cNvPr id="46" name="Image 3" descr="preencoded.png"/>
          <p:cNvPicPr/>
          <p:nvPr/>
        </p:nvPicPr>
        <p:blipFill>
          <a:blip r:embed="rId4"/>
          <a:stretch/>
        </p:blipFill>
        <p:spPr>
          <a:xfrm>
            <a:off x="9192960" y="3146400"/>
            <a:ext cx="555120" cy="555120"/>
          </a:xfrm>
          <a:prstGeom prst="rect">
            <a:avLst/>
          </a:prstGeom>
          <a:ln w="0">
            <a:noFill/>
          </a:ln>
        </p:spPr>
      </p:pic>
      <p:sp>
        <p:nvSpPr>
          <p:cNvPr id="47" name="Text 6"/>
          <p:cNvSpPr/>
          <p:nvPr/>
        </p:nvSpPr>
        <p:spPr>
          <a:xfrm>
            <a:off x="9192960" y="3924000"/>
            <a:ext cx="277344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Repair Recommendations</a:t>
            </a:r>
            <a:endParaRPr b="0" lang="en-US" sz="2060" spc="-1" strike="noStrike">
              <a:solidFill>
                <a:srgbClr val="000000"/>
              </a:solidFill>
              <a:latin typeface="Arial"/>
            </a:endParaRPr>
          </a:p>
        </p:txBody>
      </p:sp>
      <p:sp>
        <p:nvSpPr>
          <p:cNvPr id="48" name="Text 7"/>
          <p:cNvSpPr/>
          <p:nvPr/>
        </p:nvSpPr>
        <p:spPr>
          <a:xfrm>
            <a:off x="9192960" y="4384080"/>
            <a:ext cx="3088800" cy="133272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system provides detailed repair instructions, part numbers, and estimated labor times to streamline the repair process.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Image 0" descr="preencoded.png"/>
          <p:cNvPicPr/>
          <p:nvPr/>
        </p:nvPicPr>
        <p:blipFill>
          <a:blip r:embed="rId1"/>
          <a:stretch/>
        </p:blipFill>
        <p:spPr>
          <a:xfrm>
            <a:off x="0" y="0"/>
            <a:ext cx="14630040" cy="8229240"/>
          </a:xfrm>
          <a:prstGeom prst="rect">
            <a:avLst/>
          </a:prstGeom>
          <a:ln w="0">
            <a:noFill/>
          </a:ln>
        </p:spPr>
      </p:pic>
      <p:sp>
        <p:nvSpPr>
          <p:cNvPr id="50"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51" name="Text 1"/>
          <p:cNvSpPr/>
          <p:nvPr/>
        </p:nvSpPr>
        <p:spPr>
          <a:xfrm>
            <a:off x="2348280" y="1242720"/>
            <a:ext cx="5227920" cy="65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45"/>
              </a:lnSpc>
              <a:tabLst>
                <a:tab algn="l" pos="0"/>
              </a:tabLst>
            </a:pPr>
            <a:r>
              <a:rPr b="1" lang="en-US" sz="4120" spc="-83" strike="noStrike">
                <a:solidFill>
                  <a:srgbClr val="ff75d3"/>
                </a:solidFill>
                <a:latin typeface="adonis-web"/>
                <a:ea typeface="adonis-web"/>
              </a:rPr>
              <a:t>User-friendly Interface</a:t>
            </a:r>
            <a:endParaRPr b="0" lang="en-US" sz="4120" spc="-1" strike="noStrike">
              <a:solidFill>
                <a:srgbClr val="000000"/>
              </a:solidFill>
              <a:latin typeface="Arial"/>
            </a:endParaRPr>
          </a:p>
        </p:txBody>
      </p:sp>
      <p:pic>
        <p:nvPicPr>
          <p:cNvPr id="52" name="Image 1" descr="preencoded.png"/>
          <p:cNvPicPr/>
          <p:nvPr/>
        </p:nvPicPr>
        <p:blipFill>
          <a:blip r:embed="rId2"/>
          <a:stretch/>
        </p:blipFill>
        <p:spPr>
          <a:xfrm>
            <a:off x="2348280" y="2340360"/>
            <a:ext cx="3088440" cy="1908720"/>
          </a:xfrm>
          <a:prstGeom prst="rect">
            <a:avLst/>
          </a:prstGeom>
          <a:ln w="0">
            <a:noFill/>
          </a:ln>
        </p:spPr>
      </p:pic>
      <p:sp>
        <p:nvSpPr>
          <p:cNvPr id="53" name="Text 2"/>
          <p:cNvSpPr/>
          <p:nvPr/>
        </p:nvSpPr>
        <p:spPr>
          <a:xfrm>
            <a:off x="2348280" y="452700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Intuitive Dashboard</a:t>
            </a:r>
            <a:endParaRPr b="0" lang="en-US" sz="2060" spc="-1" strike="noStrike">
              <a:solidFill>
                <a:srgbClr val="000000"/>
              </a:solidFill>
              <a:latin typeface="Arial"/>
            </a:endParaRPr>
          </a:p>
        </p:txBody>
      </p:sp>
      <p:sp>
        <p:nvSpPr>
          <p:cNvPr id="54" name="Text 3"/>
          <p:cNvSpPr/>
          <p:nvPr/>
        </p:nvSpPr>
        <p:spPr>
          <a:xfrm>
            <a:off x="2348280" y="4987080"/>
            <a:ext cx="308844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diagnostic assistant features a clean, modern interface with an intuitive dashboard that provides a clear overview of key vehicle data and diagnostic information.</a:t>
            </a:r>
            <a:endParaRPr b="0" lang="en-US" sz="1750" spc="-1" strike="noStrike">
              <a:solidFill>
                <a:srgbClr val="000000"/>
              </a:solidFill>
              <a:latin typeface="Arial"/>
            </a:endParaRPr>
          </a:p>
        </p:txBody>
      </p:sp>
      <p:pic>
        <p:nvPicPr>
          <p:cNvPr id="55" name="Image 2" descr="preencoded.png"/>
          <p:cNvPicPr/>
          <p:nvPr/>
        </p:nvPicPr>
        <p:blipFill>
          <a:blip r:embed="rId3"/>
          <a:stretch/>
        </p:blipFill>
        <p:spPr>
          <a:xfrm>
            <a:off x="5770440" y="2340360"/>
            <a:ext cx="3088440" cy="1908720"/>
          </a:xfrm>
          <a:prstGeom prst="rect">
            <a:avLst/>
          </a:prstGeom>
          <a:ln w="0">
            <a:noFill/>
          </a:ln>
        </p:spPr>
      </p:pic>
      <p:sp>
        <p:nvSpPr>
          <p:cNvPr id="56" name="Text 4"/>
          <p:cNvSpPr/>
          <p:nvPr/>
        </p:nvSpPr>
        <p:spPr>
          <a:xfrm>
            <a:off x="5770440" y="4527000"/>
            <a:ext cx="298044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Voice-Controlled Operation</a:t>
            </a:r>
            <a:endParaRPr b="0" lang="en-US" sz="2060" spc="-1" strike="noStrike">
              <a:solidFill>
                <a:srgbClr val="000000"/>
              </a:solidFill>
              <a:latin typeface="Arial"/>
            </a:endParaRPr>
          </a:p>
        </p:txBody>
      </p:sp>
      <p:sp>
        <p:nvSpPr>
          <p:cNvPr id="57" name="Text 5"/>
          <p:cNvSpPr/>
          <p:nvPr/>
        </p:nvSpPr>
        <p:spPr>
          <a:xfrm>
            <a:off x="5770440" y="4987080"/>
            <a:ext cx="3088440" cy="1666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Users can interact with the diagnostic assistant using natural language and voice commands, enabling a seamless and hands-free experience.</a:t>
            </a:r>
            <a:endParaRPr b="0" lang="en-US" sz="1750" spc="-1" strike="noStrike">
              <a:solidFill>
                <a:srgbClr val="000000"/>
              </a:solidFill>
              <a:latin typeface="Arial"/>
            </a:endParaRPr>
          </a:p>
        </p:txBody>
      </p:sp>
      <p:pic>
        <p:nvPicPr>
          <p:cNvPr id="58" name="Image 3" descr="preencoded.png"/>
          <p:cNvPicPr/>
          <p:nvPr/>
        </p:nvPicPr>
        <p:blipFill>
          <a:blip r:embed="rId4"/>
          <a:stretch/>
        </p:blipFill>
        <p:spPr>
          <a:xfrm>
            <a:off x="9192960" y="2340360"/>
            <a:ext cx="3088800" cy="1908720"/>
          </a:xfrm>
          <a:prstGeom prst="rect">
            <a:avLst/>
          </a:prstGeom>
          <a:ln w="0">
            <a:noFill/>
          </a:ln>
        </p:spPr>
      </p:pic>
      <p:sp>
        <p:nvSpPr>
          <p:cNvPr id="59" name="Text 6"/>
          <p:cNvSpPr/>
          <p:nvPr/>
        </p:nvSpPr>
        <p:spPr>
          <a:xfrm>
            <a:off x="9192960" y="4527360"/>
            <a:ext cx="267264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Responsive Touchscreen</a:t>
            </a:r>
            <a:endParaRPr b="0" lang="en-US" sz="2060" spc="-1" strike="noStrike">
              <a:solidFill>
                <a:srgbClr val="000000"/>
              </a:solidFill>
              <a:latin typeface="Arial"/>
            </a:endParaRPr>
          </a:p>
        </p:txBody>
      </p:sp>
      <p:sp>
        <p:nvSpPr>
          <p:cNvPr id="60" name="Text 7"/>
          <p:cNvSpPr/>
          <p:nvPr/>
        </p:nvSpPr>
        <p:spPr>
          <a:xfrm>
            <a:off x="9192960" y="4987440"/>
            <a:ext cx="3088800" cy="199908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diagnostic assistant's large, high-resolution touchscreen display allows for intuitive navigation and clear visualization of vehicle diagnostics and repair information.</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1" name="Image 0" descr="preencoded.png"/>
          <p:cNvPicPr/>
          <p:nvPr/>
        </p:nvPicPr>
        <p:blipFill>
          <a:blip r:embed="rId1"/>
          <a:stretch/>
        </p:blipFill>
        <p:spPr>
          <a:xfrm>
            <a:off x="0" y="0"/>
            <a:ext cx="14630040" cy="8229240"/>
          </a:xfrm>
          <a:prstGeom prst="rect">
            <a:avLst/>
          </a:prstGeom>
          <a:ln w="0">
            <a:noFill/>
          </a:ln>
        </p:spPr>
      </p:pic>
      <p:sp>
        <p:nvSpPr>
          <p:cNvPr id="62"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63" name="Image 1" descr="preencoded.png"/>
          <p:cNvPicPr/>
          <p:nvPr/>
        </p:nvPicPr>
        <p:blipFill>
          <a:blip r:embed="rId2"/>
          <a:stretch/>
        </p:blipFill>
        <p:spPr>
          <a:xfrm>
            <a:off x="9144000" y="0"/>
            <a:ext cx="5486040" cy="8229240"/>
          </a:xfrm>
          <a:prstGeom prst="rect">
            <a:avLst/>
          </a:prstGeom>
          <a:ln w="0">
            <a:noFill/>
          </a:ln>
        </p:spPr>
      </p:pic>
      <p:sp>
        <p:nvSpPr>
          <p:cNvPr id="64" name="Text 1"/>
          <p:cNvSpPr/>
          <p:nvPr/>
        </p:nvSpPr>
        <p:spPr>
          <a:xfrm>
            <a:off x="833040" y="2997360"/>
            <a:ext cx="7214400" cy="9014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7101"/>
              </a:lnSpc>
              <a:tabLst>
                <a:tab algn="l" pos="0"/>
              </a:tabLst>
            </a:pPr>
            <a:r>
              <a:rPr b="1" lang="en-US" sz="5680" spc="-114" strike="noStrike">
                <a:solidFill>
                  <a:srgbClr val="ff75d3"/>
                </a:solidFill>
                <a:latin typeface="adonis-web"/>
                <a:ea typeface="adonis-web"/>
              </a:rPr>
              <a:t>Benefits</a:t>
            </a:r>
            <a:endParaRPr b="0" lang="en-US" sz="5680" spc="-1" strike="noStrike">
              <a:solidFill>
                <a:srgbClr val="000000"/>
              </a:solidFill>
              <a:latin typeface="Arial"/>
            </a:endParaRPr>
          </a:p>
        </p:txBody>
      </p:sp>
      <p:sp>
        <p:nvSpPr>
          <p:cNvPr id="65" name="Text 2"/>
          <p:cNvSpPr/>
          <p:nvPr/>
        </p:nvSpPr>
        <p:spPr>
          <a:xfrm>
            <a:off x="833040" y="4232520"/>
            <a:ext cx="747720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automotive diagnostic assistant offers several key benefits, including faster and more accurate diagnoses, as well as reduced downtime and repair costs for vehicle owners.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6" name="Image 0" descr="preencoded.png"/>
          <p:cNvPicPr/>
          <p:nvPr/>
        </p:nvPicPr>
        <p:blipFill>
          <a:blip r:embed="rId1"/>
          <a:stretch/>
        </p:blipFill>
        <p:spPr>
          <a:xfrm>
            <a:off x="0" y="0"/>
            <a:ext cx="14630040" cy="8229240"/>
          </a:xfrm>
          <a:prstGeom prst="rect">
            <a:avLst/>
          </a:prstGeom>
          <a:ln w="0">
            <a:noFill/>
          </a:ln>
        </p:spPr>
      </p:pic>
      <p:sp>
        <p:nvSpPr>
          <p:cNvPr id="67" name="Shape 0"/>
          <p:cNvSpPr/>
          <p:nvPr/>
        </p:nvSpPr>
        <p:spPr>
          <a:xfrm>
            <a:off x="0" y="0"/>
            <a:ext cx="14630040" cy="8229240"/>
          </a:xfrm>
          <a:prstGeom prst="rect">
            <a:avLst/>
          </a:prstGeom>
          <a:solidFill>
            <a:srgbClr val="ffffff">
              <a:alpha val="75000"/>
            </a:srgbClr>
          </a:solidFill>
          <a:ln w="0">
            <a:no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pic>
        <p:nvPicPr>
          <p:cNvPr id="68" name="Image 1" descr="preencoded.png"/>
          <p:cNvPicPr/>
          <p:nvPr/>
        </p:nvPicPr>
        <p:blipFill>
          <a:blip r:embed="rId2"/>
          <a:stretch/>
        </p:blipFill>
        <p:spPr>
          <a:xfrm>
            <a:off x="0" y="0"/>
            <a:ext cx="3657240" cy="8229240"/>
          </a:xfrm>
          <a:prstGeom prst="rect">
            <a:avLst/>
          </a:prstGeom>
          <a:ln w="0">
            <a:noFill/>
          </a:ln>
        </p:spPr>
      </p:pic>
      <p:sp>
        <p:nvSpPr>
          <p:cNvPr id="69" name="Text 1"/>
          <p:cNvSpPr/>
          <p:nvPr/>
        </p:nvSpPr>
        <p:spPr>
          <a:xfrm>
            <a:off x="4490640" y="1924200"/>
            <a:ext cx="7958880" cy="65304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5145"/>
              </a:lnSpc>
              <a:tabLst>
                <a:tab algn="l" pos="0"/>
              </a:tabLst>
            </a:pPr>
            <a:r>
              <a:rPr b="1" lang="en-US" sz="4120" spc="-83" strike="noStrike">
                <a:solidFill>
                  <a:srgbClr val="ff75d3"/>
                </a:solidFill>
                <a:latin typeface="adonis-web"/>
                <a:ea typeface="adonis-web"/>
              </a:rPr>
              <a:t>Faster and More Accurate Diagnoses</a:t>
            </a:r>
            <a:endParaRPr b="0" lang="en-US" sz="4120" spc="-1" strike="noStrike">
              <a:solidFill>
                <a:srgbClr val="000000"/>
              </a:solidFill>
              <a:latin typeface="Arial"/>
            </a:endParaRPr>
          </a:p>
        </p:txBody>
      </p:sp>
      <p:sp>
        <p:nvSpPr>
          <p:cNvPr id="70" name="Shape 2"/>
          <p:cNvSpPr/>
          <p:nvPr/>
        </p:nvSpPr>
        <p:spPr>
          <a:xfrm>
            <a:off x="4490640" y="2910960"/>
            <a:ext cx="4541760" cy="1919160"/>
          </a:xfrm>
          <a:prstGeom prst="roundRect">
            <a:avLst>
              <a:gd name="adj" fmla="val 5209"/>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1" name="Text 3"/>
          <p:cNvSpPr/>
          <p:nvPr/>
        </p:nvSpPr>
        <p:spPr>
          <a:xfrm>
            <a:off x="4720680" y="314064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Streamlined Process</a:t>
            </a:r>
            <a:endParaRPr b="0" lang="en-US" sz="2060" spc="-1" strike="noStrike">
              <a:solidFill>
                <a:srgbClr val="000000"/>
              </a:solidFill>
              <a:latin typeface="Arial"/>
            </a:endParaRPr>
          </a:p>
        </p:txBody>
      </p:sp>
      <p:sp>
        <p:nvSpPr>
          <p:cNvPr id="72" name="Text 4"/>
          <p:cNvSpPr/>
          <p:nvPr/>
        </p:nvSpPr>
        <p:spPr>
          <a:xfrm>
            <a:off x="4720680" y="3600720"/>
            <a:ext cx="408204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diagnostic assistant automates data collection, reducing the time spent on manual troubleshooting.</a:t>
            </a:r>
            <a:endParaRPr b="0" lang="en-US" sz="1750" spc="-1" strike="noStrike">
              <a:solidFill>
                <a:srgbClr val="000000"/>
              </a:solidFill>
              <a:latin typeface="Arial"/>
            </a:endParaRPr>
          </a:p>
        </p:txBody>
      </p:sp>
      <p:sp>
        <p:nvSpPr>
          <p:cNvPr id="73" name="Shape 5"/>
          <p:cNvSpPr/>
          <p:nvPr/>
        </p:nvSpPr>
        <p:spPr>
          <a:xfrm>
            <a:off x="9255240" y="2910960"/>
            <a:ext cx="4541760" cy="1919160"/>
          </a:xfrm>
          <a:prstGeom prst="roundRect">
            <a:avLst>
              <a:gd name="adj" fmla="val 5209"/>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4" name="Text 6"/>
          <p:cNvSpPr/>
          <p:nvPr/>
        </p:nvSpPr>
        <p:spPr>
          <a:xfrm>
            <a:off x="9484920" y="314064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Advanced Analytics</a:t>
            </a:r>
            <a:endParaRPr b="0" lang="en-US" sz="2060" spc="-1" strike="noStrike">
              <a:solidFill>
                <a:srgbClr val="000000"/>
              </a:solidFill>
              <a:latin typeface="Arial"/>
            </a:endParaRPr>
          </a:p>
        </p:txBody>
      </p:sp>
      <p:sp>
        <p:nvSpPr>
          <p:cNvPr id="75" name="Text 7"/>
          <p:cNvSpPr/>
          <p:nvPr/>
        </p:nvSpPr>
        <p:spPr>
          <a:xfrm>
            <a:off x="9484920" y="3600720"/>
            <a:ext cx="4082040" cy="999360"/>
          </a:xfrm>
          <a:prstGeom prst="rect">
            <a:avLst/>
          </a:prstGeom>
          <a:noFill/>
          <a:ln w="0">
            <a:noFill/>
          </a:ln>
        </p:spPr>
        <p:style>
          <a:lnRef idx="0"/>
          <a:fillRef idx="0"/>
          <a:effectRef idx="0"/>
          <a:fontRef idx="minor"/>
        </p:style>
        <p:txBody>
          <a:bodyPr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Powerful data analysis algorithms provide precise fault identification, pinpointing issues more accurately.</a:t>
            </a:r>
            <a:endParaRPr b="0" lang="en-US" sz="1750" spc="-1" strike="noStrike">
              <a:solidFill>
                <a:srgbClr val="000000"/>
              </a:solidFill>
              <a:latin typeface="Arial"/>
            </a:endParaRPr>
          </a:p>
        </p:txBody>
      </p:sp>
      <p:sp>
        <p:nvSpPr>
          <p:cNvPr id="76" name="Shape 8"/>
          <p:cNvSpPr/>
          <p:nvPr/>
        </p:nvSpPr>
        <p:spPr>
          <a:xfrm>
            <a:off x="4490640" y="5052240"/>
            <a:ext cx="9306000" cy="1252440"/>
          </a:xfrm>
          <a:prstGeom prst="roundRect">
            <a:avLst>
              <a:gd name="adj" fmla="val 7981"/>
            </a:avLst>
          </a:prstGeom>
          <a:solidFill>
            <a:srgbClr val="ebd0fb"/>
          </a:solidFill>
          <a:ln w="7620">
            <a:solidFill>
              <a:srgbClr val="d1b6e1"/>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7" name="Text 9"/>
          <p:cNvSpPr/>
          <p:nvPr/>
        </p:nvSpPr>
        <p:spPr>
          <a:xfrm>
            <a:off x="4720680" y="5282280"/>
            <a:ext cx="2613600" cy="32652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574"/>
              </a:lnSpc>
              <a:tabLst>
                <a:tab algn="l" pos="0"/>
              </a:tabLst>
            </a:pPr>
            <a:r>
              <a:rPr b="1" lang="en-US" sz="2060" spc="-41" strike="noStrike">
                <a:solidFill>
                  <a:srgbClr val="272525"/>
                </a:solidFill>
                <a:latin typeface="adonis-web"/>
                <a:ea typeface="adonis-web"/>
              </a:rPr>
              <a:t>Customized Insights</a:t>
            </a:r>
            <a:endParaRPr b="0" lang="en-US" sz="2060" spc="-1" strike="noStrike">
              <a:solidFill>
                <a:srgbClr val="000000"/>
              </a:solidFill>
              <a:latin typeface="Arial"/>
            </a:endParaRPr>
          </a:p>
        </p:txBody>
      </p:sp>
      <p:sp>
        <p:nvSpPr>
          <p:cNvPr id="78" name="Text 10"/>
          <p:cNvSpPr/>
          <p:nvPr/>
        </p:nvSpPr>
        <p:spPr>
          <a:xfrm>
            <a:off x="4720680" y="5742360"/>
            <a:ext cx="8846640" cy="333000"/>
          </a:xfrm>
          <a:prstGeom prst="rect">
            <a:avLst/>
          </a:prstGeom>
          <a:noFill/>
          <a:ln w="0">
            <a:noFill/>
          </a:ln>
        </p:spPr>
        <p:style>
          <a:lnRef idx="0"/>
          <a:fillRef idx="0"/>
          <a:effectRef idx="0"/>
          <a:fontRef idx="minor"/>
        </p:style>
        <p:txBody>
          <a:bodyPr wrap="none" lIns="90000" rIns="90000" tIns="45000" bIns="45000" anchor="t">
            <a:noAutofit/>
          </a:bodyPr>
          <a:p>
            <a:pPr defTabSz="914400">
              <a:lnSpc>
                <a:spcPts val="2625"/>
              </a:lnSpc>
              <a:tabLst>
                <a:tab algn="l" pos="0"/>
              </a:tabLst>
            </a:pPr>
            <a:r>
              <a:rPr b="0" lang="en-US" sz="1750" spc="-35" strike="noStrike">
                <a:solidFill>
                  <a:srgbClr val="272525"/>
                </a:solidFill>
                <a:latin typeface="Source Sans Pro"/>
                <a:ea typeface="Source Sans Pro"/>
              </a:rPr>
              <a:t>The assistant tailors its recommendations based on the specific vehring </a:t>
            </a:r>
            <a:endParaRPr b="0" lang="en-US" sz="1750" spc="-1" strike="noStrike">
              <a:solidFill>
                <a:srgbClr val="000000"/>
              </a:solidFill>
              <a:latin typeface="Arial"/>
            </a:endParaRPr>
          </a:p>
          <a:p>
            <a:pPr defTabSz="914400">
              <a:lnSpc>
                <a:spcPts val="2625"/>
              </a:lnSpc>
              <a:tabLst>
                <a:tab algn="l" pos="0"/>
              </a:tabLst>
            </a:pPr>
            <a:r>
              <a:rPr b="0" lang="en-US" sz="1750" spc="-35" strike="noStrike">
                <a:solidFill>
                  <a:srgbClr val="272525"/>
                </a:solidFill>
                <a:latin typeface="Source Sans Pro"/>
                <a:ea typeface="Source Sans Pro"/>
              </a:rPr>
              <a:t>argeted solutions.</a:t>
            </a:r>
            <a:endParaRPr b="0" lang="en-US"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TotalTime>
  <Application>LibreOffice/24.2.0.3$Linux_X86_64 LibreOffice_project/420$Build-3</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2024-06-19T14:08:17Z</dcterms:created>
  <dc:creator>PptxGenJS</dc:creator>
  <dc:description/>
  <dc:language>en-US</dc:language>
  <cp:lastModifiedBy/>
  <dcterms:modified xsi:type="dcterms:W3CDTF">2024-06-19T15:16:13Z</dcterms:modified>
  <cp:revision>5</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10</vt:i4>
  </property>
  <property fmtid="{D5CDD505-2E9C-101B-9397-08002B2CF9AE}" pid="3" name="PresentationFormat">
    <vt:lpwstr>On-screen Show (16:9)</vt:lpwstr>
  </property>
  <property fmtid="{D5CDD505-2E9C-101B-9397-08002B2CF9AE}" pid="4" name="Slides">
    <vt:i4>10</vt:i4>
  </property>
</Properties>
</file>